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4" r:id="rId12"/>
    <p:sldId id="277" r:id="rId13"/>
    <p:sldId id="275" r:id="rId14"/>
    <p:sldId id="279" r:id="rId15"/>
    <p:sldId id="273" r:id="rId16"/>
    <p:sldId id="265" r:id="rId17"/>
    <p:sldId id="267" r:id="rId18"/>
    <p:sldId id="266" r:id="rId19"/>
    <p:sldId id="285" r:id="rId20"/>
    <p:sldId id="278" r:id="rId21"/>
    <p:sldId id="280" r:id="rId22"/>
    <p:sldId id="268" r:id="rId23"/>
    <p:sldId id="269" r:id="rId24"/>
    <p:sldId id="283" r:id="rId25"/>
    <p:sldId id="282" r:id="rId26"/>
    <p:sldId id="281" r:id="rId27"/>
    <p:sldId id="284" r:id="rId28"/>
    <p:sldId id="270" r:id="rId29"/>
    <p:sldId id="286" r:id="rId30"/>
    <p:sldId id="288" r:id="rId31"/>
    <p:sldId id="289" r:id="rId32"/>
    <p:sldId id="290" r:id="rId33"/>
    <p:sldId id="287" r:id="rId34"/>
    <p:sldId id="291" r:id="rId35"/>
    <p:sldId id="293" r:id="rId36"/>
    <p:sldId id="294" r:id="rId37"/>
    <p:sldId id="296" r:id="rId38"/>
    <p:sldId id="297" r:id="rId39"/>
    <p:sldId id="298" r:id="rId40"/>
    <p:sldId id="299" r:id="rId41"/>
    <p:sldId id="300" r:id="rId42"/>
    <p:sldId id="292" r:id="rId43"/>
    <p:sldId id="301" r:id="rId44"/>
    <p:sldId id="303" r:id="rId45"/>
    <p:sldId id="302" r:id="rId46"/>
    <p:sldId id="30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75" d="100"/>
          <a:sy n="75" d="100"/>
        </p:scale>
        <p:origin x="177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52A5-A45A-A43D-3EFD-42557E28F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E545D-EFDC-6641-DD37-54FE9CDFE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D0160-A17E-B57D-E9AC-C18068E4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C14F9-D4B4-E751-D4AF-E81736F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31D45-3E44-6394-E6D5-47D4586B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2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D70-C531-AD5A-8C0D-384030FA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D6327-E39D-BD39-7A75-6250D7EE7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0F66A-4639-295C-841D-09F91A206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2F097-5269-C5A7-108F-A289EE01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5D17F-37A4-60F1-C60C-CCA6E1F6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4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5B555-7B70-29B9-6AA8-A0F4A455C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A74A7-4DEA-6A32-A478-B5D13A4D8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6544E-00C6-8AA4-432F-C12B4C83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0636F-674A-95F0-F4B3-C1497EE0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C724D-E0BB-B30C-D6A3-3C4CF614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4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BFD1-346F-1B79-BC72-38D53451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DC781-0D63-8CE3-DEB7-124A57F4D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F81CA-7D5C-B86E-4210-3DCE0C1E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ABE84-9596-464B-9D26-E602373C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CADDA-0724-532B-22F1-E212ECB7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6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B131-80E6-CCBC-6984-612C224C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36ACB-E207-C8F1-7514-0665E8029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555DD-8B90-1F4D-1BBB-474ECABA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6C755-8AA1-5F57-1CA1-9A85F417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22226-157C-4151-8128-B509F66B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ECFE-F9DE-BA58-200C-DBC8F01B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0D627-C41B-2F95-1D47-2F117C7C1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78945-23EF-4A58-D80D-381197EC5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1DF61-F387-9DA8-AEEF-98DE05ED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A1B20-B726-BA2A-730A-508CE2C0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61DEA-FAE6-ED78-4127-233F39A6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7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2DD8-7F1D-6C5F-2387-EAF2E8BB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87E86-4697-40F3-E25F-90AED2EF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1E5AA-4EDF-8BE8-3AA9-9F557C534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8B0A7-02D5-5E41-62FE-FB44970B8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D9AB9A-64D6-EB34-A65A-8515F87C3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E104E-04C2-2F80-C3B5-2D3B85C3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88BC92-125E-E987-3D44-B18DD8D8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2BBD5-16D3-04BC-7E08-2F3A3806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E26F-6CD2-E37B-9F26-E0B49544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8AFC6-6B43-E37C-5975-3AE2740E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8C1C0-C049-03F5-E7A1-65FB75C3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8F610-3A30-2F11-DCE6-9C8E37E2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0672A-0435-67A7-50D6-BD7860C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4846A-ACBD-5183-C2A5-FA2A9F00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28183-E8DD-9BCE-6EC9-BBD31AB6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2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0B49-F066-2DE8-F407-3D6E112D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0960F-512E-653D-0C2A-6B023E9F4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B4F5C-81E4-E200-457B-B94B386F5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EBF90-F24B-9896-F378-331A32A1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95221-3191-C879-EC75-BE93594D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1819F-8C35-5913-293A-517AFD35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5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076D-9287-759C-68DD-4DDFBCEC2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8F4EFF-E4F1-6502-A818-8750A0142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3CC79-5804-4826-1270-4A2B4FAA8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CF927-F432-C85C-9CF8-25D2B31A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F05B3-BE0F-5C40-1C62-DDBF3236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5ED58-F90B-BF4E-F94E-B65EC184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0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274EF-21FC-88A8-39D6-755A09483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965B9-A576-18B9-E885-8A3ACF2EE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F898A-6040-A19E-B9FE-62E7D0FD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3D8F7-D2B8-45B2-8563-7B977B3F875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2AD1-702D-C54E-7618-29203989F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7E32-AC2E-79EB-FA91-09B521DC4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8BA14-883A-4443-B944-83FC43ECA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2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ocketleague.tracker.network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B0630-1108-ADB9-8DC7-74A649FC5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Rocket League Rank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D9E1B-4BAF-E797-58D3-C36120791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Tyler Eck </a:t>
            </a:r>
          </a:p>
          <a:p>
            <a:pPr algn="l"/>
            <a:r>
              <a:rPr lang="en-US"/>
              <a:t>410821337</a:t>
            </a:r>
          </a:p>
          <a:p>
            <a:pPr algn="l"/>
            <a:r>
              <a:rPr lang="en-US"/>
              <a:t>Machine Learning </a:t>
            </a:r>
          </a:p>
        </p:txBody>
      </p:sp>
      <p:pic>
        <p:nvPicPr>
          <p:cNvPr id="2050" name="Picture 2" descr="Rocket League - Wikipedia">
            <a:extLst>
              <a:ext uri="{FF2B5EF4-FFF2-40B4-BE49-F238E27FC236}">
                <a16:creationId xmlns:a16="http://schemas.microsoft.com/office/drawing/2014/main" id="{542A61F8-A516-7A68-176D-8BC46D659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217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1584D-9CF3-DBF3-6A51-366EEF5C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Data Collection (First Draft)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5062-3CD5-11DA-5531-D45C03F0D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I will only collect data from the Rocket League Tracker website </a:t>
            </a:r>
          </a:p>
          <a:p>
            <a:r>
              <a:rPr lang="en-US" sz="2200"/>
              <a:t>I will try to collect 100 data points(profiles) from each rank with a python script using the selenium and html_requests library</a:t>
            </a:r>
          </a:p>
          <a:p>
            <a:r>
              <a:rPr lang="en-US" sz="2200"/>
              <a:t>I will select the 100 profiles for each rank from the “Ranked Duel 1v1 Rating Leaderboard”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0140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4812-A3A7-11F6-8D6D-9862DC80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r>
              <a:rPr lang="en-US" sz="4000"/>
              <a:t>Problem 1</a:t>
            </a:r>
          </a:p>
        </p:txBody>
      </p:sp>
      <p:pic>
        <p:nvPicPr>
          <p:cNvPr id="4" name="Picture 2" descr="What Are Rocket League Competitive Ranks? - Rocket League Support">
            <a:extLst>
              <a:ext uri="{FF2B5EF4-FFF2-40B4-BE49-F238E27FC236}">
                <a16:creationId xmlns:a16="http://schemas.microsoft.com/office/drawing/2014/main" id="{5A7C34C9-46B6-474E-A7B0-EC88FDA9B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" b="37871"/>
          <a:stretch/>
        </p:blipFill>
        <p:spPr bwMode="auto">
          <a:xfrm>
            <a:off x="20" y="432"/>
            <a:ext cx="12191980" cy="42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297EE-3D19-9A95-9416-118CFC2D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83953"/>
            <a:ext cx="5638800" cy="1465973"/>
          </a:xfrm>
        </p:spPr>
        <p:txBody>
          <a:bodyPr>
            <a:normAutofit/>
          </a:bodyPr>
          <a:lstStyle/>
          <a:p>
            <a:r>
              <a:rPr lang="en-US" sz="2000"/>
              <a:t>As the rank gets lower, there is less 1v1 data to scrape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7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7246F3-2306-6DCC-F351-C52E9A23D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6769C-DA87-8F96-E49E-1D7AE171A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80" b="29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6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FA7A58-62AA-58DF-E5DA-635507F36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05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80B2A-B0FB-D37C-F0F1-FADC887F8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79" b="269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4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51255-5FBA-FA78-39F2-D8029E5F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Data Collection (Final Draft)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1EA6-8F44-28D1-E548-9E2373E6F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sz="2200"/>
              <a:t>I only collected data from the Rocket League Tracker website: “Ranked Duel 1v1 Rating Leaderboard”</a:t>
            </a:r>
          </a:p>
          <a:p>
            <a:r>
              <a:rPr lang="en-US" sz="2200"/>
              <a:t>I collected 350 data points(profiles) from each of the top 3 ranks: </a:t>
            </a:r>
          </a:p>
          <a:p>
            <a:pPr marL="514350" indent="-514350">
              <a:buAutoNum type="arabicPeriod"/>
            </a:pPr>
            <a:r>
              <a:rPr lang="en-US" sz="2200"/>
              <a:t>SSL</a:t>
            </a:r>
          </a:p>
          <a:p>
            <a:pPr marL="514350" indent="-514350">
              <a:buAutoNum type="arabicPeriod"/>
            </a:pPr>
            <a:r>
              <a:rPr lang="en-US" sz="2200"/>
              <a:t>Grand Champ </a:t>
            </a:r>
          </a:p>
          <a:p>
            <a:pPr marL="514350" indent="-514350">
              <a:buAutoNum type="arabicPeriod"/>
            </a:pPr>
            <a:r>
              <a:rPr lang="en-US" sz="2200"/>
              <a:t>Champion</a:t>
            </a:r>
          </a:p>
          <a:p>
            <a:r>
              <a:rPr lang="en-US" sz="2200"/>
              <a:t>Used a python script using the selenium and html_requests library to acquire the 100 profile links on each page and then open each profile page, scrape the necessary data, and close the page. </a:t>
            </a:r>
          </a:p>
          <a:p>
            <a:endParaRPr lang="en-US" sz="2200"/>
          </a:p>
          <a:p>
            <a:pPr marL="0" indent="0">
              <a:buNone/>
            </a:pPr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72995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D419E-FC05-F0B3-6FBC-D0C328114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2522-20B6-860D-ABF0-72CF80F19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Data Collection (First Draft)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E7898-C53C-6525-9F4C-70315BD45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After getting the profiles, I will use the following 8 features for the model: </a:t>
            </a:r>
          </a:p>
          <a:p>
            <a:pPr marL="514350" indent="-514350">
              <a:buAutoNum type="arabicPeriod"/>
            </a:pPr>
            <a:r>
              <a:rPr lang="en-US" sz="2200"/>
              <a:t>Goals/Game – goals per game</a:t>
            </a:r>
          </a:p>
          <a:p>
            <a:pPr marL="514350" indent="-514350">
              <a:buAutoNum type="arabicPeriod"/>
            </a:pPr>
            <a:r>
              <a:rPr lang="en-US" sz="2200"/>
              <a:t>Shots/Game – shots per game</a:t>
            </a:r>
          </a:p>
          <a:p>
            <a:pPr marL="514350" indent="-514350">
              <a:buAutoNum type="arabicPeriod"/>
            </a:pPr>
            <a:r>
              <a:rPr lang="en-US" sz="2200"/>
              <a:t>Saves/Game – saves per game</a:t>
            </a:r>
          </a:p>
          <a:p>
            <a:pPr marL="514350" indent="-514350">
              <a:buAutoNum type="arabicPeriod"/>
            </a:pPr>
            <a:r>
              <a:rPr lang="en-US" sz="2200"/>
              <a:t>Total # Of Matches – total # of 1v1 matches played</a:t>
            </a:r>
          </a:p>
          <a:p>
            <a:pPr marL="514350" indent="-514350">
              <a:buAutoNum type="arabicPeriod"/>
            </a:pPr>
            <a:r>
              <a:rPr lang="en-US" sz="2200"/>
              <a:t>Shot Accuracy – percentage of shots on goal</a:t>
            </a:r>
          </a:p>
          <a:p>
            <a:pPr marL="514350" indent="-514350">
              <a:buAutoNum type="arabicPeriod"/>
            </a:pPr>
            <a:r>
              <a:rPr lang="en-US" sz="2200"/>
              <a:t>Goals/Saves- Goals to Saves Ratio </a:t>
            </a:r>
          </a:p>
          <a:p>
            <a:pPr marL="514350" indent="-514350">
              <a:buAutoNum type="arabicPeriod"/>
            </a:pPr>
            <a:r>
              <a:rPr lang="en-US" sz="2200"/>
              <a:t>MMR- Matchmaking Rank</a:t>
            </a:r>
          </a:p>
          <a:p>
            <a:pPr marL="514350" indent="-514350">
              <a:buAutoNum type="arabicPeriod"/>
            </a:pPr>
            <a:r>
              <a:rPr lang="en-US" sz="2200"/>
              <a:t>Actual Rank </a:t>
            </a:r>
          </a:p>
          <a:p>
            <a:pPr marL="514350" indent="-514350">
              <a:buAutoNum type="arabicPeriod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8273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9" name="Arc 104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4812-A3A7-11F6-8D6D-9862DC80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Problem 2</a:t>
            </a: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Komunita služby Steam :: Návod :: How to see your MMR and Rank Progression">
            <a:extLst>
              <a:ext uri="{FF2B5EF4-FFF2-40B4-BE49-F238E27FC236}">
                <a16:creationId xmlns:a16="http://schemas.microsoft.com/office/drawing/2014/main" id="{938214C3-3A93-1569-1E90-04C1CAD4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8403" y="511293"/>
            <a:ext cx="3186939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297EE-3D19-9A95-9416-118CFC2D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MMR – matchmaking rating is directly correlated with the ranks (numerical representation of a rank)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 7 features don’t include lifetime statistics which is very limiting </a:t>
            </a:r>
          </a:p>
          <a:p>
            <a:pPr marL="0" indent="0">
              <a:buNone/>
            </a:pPr>
            <a:r>
              <a:rPr lang="en-US"/>
              <a:t>(Hypothesis: More lifetime wins indicate expertise and higher rank)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0F279-ABF0-3A29-122E-8122E49D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9116-483A-3901-20BF-4391DE42E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Rocket League is a vehicular soccer video game developed and published by Psyonix. Just as the sport soccer, players aim to win against the other team by scoring more goals.</a:t>
            </a:r>
          </a:p>
          <a:p>
            <a:r>
              <a:rPr lang="en-US" sz="2200"/>
              <a:t>There are a total of 8 main ranks a player can be: Bronze, Silver, Gold, Platinum , Diamond, Champion, Grand Champion and Supersonic Legend</a:t>
            </a:r>
          </a:p>
          <a:p>
            <a:r>
              <a:rPr lang="en-US" sz="2200"/>
              <a:t>Each rank has a 3 divisions and to level up from one division to another, players must win matches.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582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C0EE-426F-A308-0DD8-78E822BF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(Final Draft)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91E1-4A9D-F9ED-7B0E-714C10D05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294"/>
            <a:ext cx="10515600" cy="52211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After getting the profiles, I will use the following 11 features for the model: </a:t>
            </a:r>
          </a:p>
          <a:p>
            <a:pPr marL="514350" indent="-514350">
              <a:buAutoNum type="arabicPeriod"/>
            </a:pPr>
            <a:r>
              <a:rPr lang="en-US" dirty="0"/>
              <a:t>Goals/Game – goals per game</a:t>
            </a:r>
          </a:p>
          <a:p>
            <a:pPr marL="514350" indent="-514350">
              <a:buAutoNum type="arabicPeriod"/>
            </a:pPr>
            <a:r>
              <a:rPr lang="en-US" dirty="0"/>
              <a:t>Shots/Game – shots per game</a:t>
            </a:r>
          </a:p>
          <a:p>
            <a:pPr marL="514350" indent="-514350">
              <a:buAutoNum type="arabicPeriod"/>
            </a:pPr>
            <a:r>
              <a:rPr lang="en-US" dirty="0"/>
              <a:t>Saves/Game – saves per game</a:t>
            </a:r>
          </a:p>
          <a:p>
            <a:pPr marL="514350" indent="-514350">
              <a:buAutoNum type="arabicPeriod"/>
            </a:pPr>
            <a:r>
              <a:rPr lang="en-US" dirty="0"/>
              <a:t>Total # Of Matches – total # of 1v1 matches played</a:t>
            </a:r>
          </a:p>
          <a:p>
            <a:pPr marL="514350" indent="-514350">
              <a:buAutoNum type="arabicPeriod"/>
            </a:pPr>
            <a:r>
              <a:rPr lang="en-US" dirty="0"/>
              <a:t>Shot Accuracy – percentage of shots on goal</a:t>
            </a:r>
          </a:p>
          <a:p>
            <a:pPr marL="514350" indent="-514350">
              <a:buAutoNum type="arabicPeriod"/>
            </a:pPr>
            <a:r>
              <a:rPr lang="en-US" dirty="0"/>
              <a:t>Goals/Saves- Goals to Saves Ratio </a:t>
            </a:r>
          </a:p>
          <a:p>
            <a:pPr marL="514350" indent="-514350">
              <a:buAutoNum type="arabicPeriod"/>
            </a:pPr>
            <a:r>
              <a:rPr lang="en-US" dirty="0"/>
              <a:t>Total Goals – lifetime goals </a:t>
            </a:r>
          </a:p>
          <a:p>
            <a:pPr marL="514350" indent="-514350">
              <a:buAutoNum type="arabicPeriod"/>
            </a:pPr>
            <a:r>
              <a:rPr lang="en-US" dirty="0"/>
              <a:t>Total Wins – lifetime wins </a:t>
            </a:r>
          </a:p>
          <a:p>
            <a:pPr marL="514350" indent="-514350">
              <a:buAutoNum type="arabicPeriod"/>
            </a:pPr>
            <a:r>
              <a:rPr lang="en-US" dirty="0"/>
              <a:t>Total Assists – lifetime assists </a:t>
            </a:r>
          </a:p>
          <a:p>
            <a:pPr marL="514350" indent="-514350">
              <a:buAutoNum type="arabicPeriod"/>
            </a:pPr>
            <a:r>
              <a:rPr lang="en-US" dirty="0"/>
              <a:t>Total MVP – lifetime MVP</a:t>
            </a:r>
          </a:p>
          <a:p>
            <a:pPr marL="514350" indent="-514350">
              <a:buAutoNum type="arabicPeriod"/>
            </a:pPr>
            <a:r>
              <a:rPr lang="en-US" dirty="0"/>
              <a:t>Total Saves – lifetime saves </a:t>
            </a:r>
          </a:p>
        </p:txBody>
      </p:sp>
    </p:spTree>
    <p:extLst>
      <p:ext uri="{BB962C8B-B14F-4D97-AF65-F5344CB8AC3E}">
        <p14:creationId xmlns:p14="http://schemas.microsoft.com/office/powerpoint/2010/main" val="103679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54ACCC-D68E-5F73-F20C-673CBBE1B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740528-CAB0-3ABE-31C3-B4F6D13C6F3C}"/>
              </a:ext>
            </a:extLst>
          </p:cNvPr>
          <p:cNvSpPr/>
          <p:nvPr/>
        </p:nvSpPr>
        <p:spPr>
          <a:xfrm>
            <a:off x="5172075" y="3048000"/>
            <a:ext cx="652462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8DD53-34B6-091F-39C0-BCD4CFC496CF}"/>
              </a:ext>
            </a:extLst>
          </p:cNvPr>
          <p:cNvSpPr/>
          <p:nvPr/>
        </p:nvSpPr>
        <p:spPr>
          <a:xfrm>
            <a:off x="6023214" y="5279367"/>
            <a:ext cx="2898844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4E585-DF31-7F59-6AC9-2B73653C5BCC}"/>
              </a:ext>
            </a:extLst>
          </p:cNvPr>
          <p:cNvSpPr/>
          <p:nvPr/>
        </p:nvSpPr>
        <p:spPr>
          <a:xfrm>
            <a:off x="485028" y="4209293"/>
            <a:ext cx="1050809" cy="549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E01C8E-727C-1AA2-5979-DACC6A8E6204}"/>
              </a:ext>
            </a:extLst>
          </p:cNvPr>
          <p:cNvSpPr/>
          <p:nvPr/>
        </p:nvSpPr>
        <p:spPr>
          <a:xfrm>
            <a:off x="485027" y="4770065"/>
            <a:ext cx="1050809" cy="549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7CFDF9-BD70-4B11-54E2-887DAFBAFACD}"/>
              </a:ext>
            </a:extLst>
          </p:cNvPr>
          <p:cNvSpPr/>
          <p:nvPr/>
        </p:nvSpPr>
        <p:spPr>
          <a:xfrm>
            <a:off x="483503" y="5319202"/>
            <a:ext cx="1050809" cy="549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F37FBF-484C-5665-3E5E-2853C8AECA74}"/>
              </a:ext>
            </a:extLst>
          </p:cNvPr>
          <p:cNvSpPr/>
          <p:nvPr/>
        </p:nvSpPr>
        <p:spPr>
          <a:xfrm>
            <a:off x="481979" y="5860684"/>
            <a:ext cx="1050809" cy="549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AB32E-AFCD-61CA-3DA3-A7A4976DBE5A}"/>
              </a:ext>
            </a:extLst>
          </p:cNvPr>
          <p:cNvSpPr/>
          <p:nvPr/>
        </p:nvSpPr>
        <p:spPr>
          <a:xfrm>
            <a:off x="1531264" y="5330196"/>
            <a:ext cx="1050809" cy="549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6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F90C4-16AC-2226-A069-F4B5684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Data Collection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A9A4-916E-69C5-8950-72DF18A56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After I got these 11 features for each rank, I stored them in multiple csv file for the preprocessing stage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FBFA5-2890-3BFF-B744-389CD79C4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89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783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5889D-4ACD-FE2F-CCB2-72247461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Preprocessing : Cleaning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A5B0A4A9-323C-5776-DE10-A798E57A0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325" y="2087039"/>
            <a:ext cx="2959503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Cleaning involves adding column titles, changing all values to “int” or “float”, removing missing data, and adding the “rank” column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C8439-052E-6EAD-24E7-3D25E937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99" y="1618789"/>
            <a:ext cx="7312677" cy="50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17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5889D-4ACD-FE2F-CCB2-72247461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Preprocessing : Cleaning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F3B396-2FD6-0C06-2314-511553BE3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86"/>
          <a:stretch/>
        </p:blipFill>
        <p:spPr>
          <a:xfrm>
            <a:off x="5995757" y="1974127"/>
            <a:ext cx="5880190" cy="4486854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A462104-E6D9-504D-0988-B911F5006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779" y="2041885"/>
            <a:ext cx="5562603" cy="4351338"/>
          </a:xfrm>
        </p:spPr>
      </p:pic>
    </p:spTree>
    <p:extLst>
      <p:ext uri="{BB962C8B-B14F-4D97-AF65-F5344CB8AC3E}">
        <p14:creationId xmlns:p14="http://schemas.microsoft.com/office/powerpoint/2010/main" val="42871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5889D-4ACD-FE2F-CCB2-72247461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Preprocessing : Cleaning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62A69E-F808-434B-8DB5-0F1B1CA20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31" t="21574" b="3346"/>
          <a:stretch/>
        </p:blipFill>
        <p:spPr>
          <a:xfrm>
            <a:off x="5942475" y="1936006"/>
            <a:ext cx="5755675" cy="454046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80631-C3D1-0E75-17FE-499ECA42A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2" t="22027" r="2" b="7117"/>
          <a:stretch/>
        </p:blipFill>
        <p:spPr>
          <a:xfrm>
            <a:off x="91865" y="2018806"/>
            <a:ext cx="5823105" cy="44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8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B3DB6-0D63-DA6D-84E2-3DFD3556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Preprocessing: Combining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534E2-3B0D-A244-3FB5-04D133341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8044"/>
          <a:stretch/>
        </p:blipFill>
        <p:spPr>
          <a:xfrm>
            <a:off x="498833" y="1468610"/>
            <a:ext cx="8506097" cy="522858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13553D-E8FA-DA86-8259-C4BA1F139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5981" y="2478024"/>
            <a:ext cx="2787343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Took all the clean versions of the data files and combined them into a main one</a:t>
            </a:r>
          </a:p>
        </p:txBody>
      </p:sp>
    </p:spTree>
    <p:extLst>
      <p:ext uri="{BB962C8B-B14F-4D97-AF65-F5344CB8AC3E}">
        <p14:creationId xmlns:p14="http://schemas.microsoft.com/office/powerpoint/2010/main" val="1617972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B3DB6-0D63-DA6D-84E2-3DFD3556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Preprocessing: Combining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13553D-E8FA-DA86-8259-C4BA1F139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579" y="2335350"/>
            <a:ext cx="3733275" cy="397401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Combined all rank data into one csv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05B3E-0479-8F38-18FB-8806541F7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19" b="16072"/>
          <a:stretch/>
        </p:blipFill>
        <p:spPr>
          <a:xfrm>
            <a:off x="1526417" y="1728216"/>
            <a:ext cx="4673215" cy="49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8C4AC-628B-C830-2A83-87B7A98F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Training / Model Building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6FA77-A1DA-B80A-E11D-F4C9CD132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Supervised Learning: </a:t>
            </a:r>
          </a:p>
          <a:p>
            <a:pPr marL="514350" indent="-514350">
              <a:buAutoNum type="arabicPeriod"/>
            </a:pPr>
            <a:r>
              <a:rPr lang="en-US" sz="2200"/>
              <a:t>Logistic Regression (LR)</a:t>
            </a:r>
          </a:p>
          <a:p>
            <a:pPr marL="514350" indent="-514350">
              <a:buAutoNum type="arabicPeriod"/>
            </a:pPr>
            <a:r>
              <a:rPr lang="en-US" sz="2200"/>
              <a:t>Support Vector Classifier (SVC) </a:t>
            </a:r>
          </a:p>
          <a:p>
            <a:pPr marL="514350" indent="-514350">
              <a:buAutoNum type="arabicPeriod"/>
            </a:pPr>
            <a:r>
              <a:rPr lang="en-US" sz="2200"/>
              <a:t>Random Forest (RF) 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/>
              <a:t>Models were imported from sklearn library in python </a:t>
            </a:r>
          </a:p>
          <a:p>
            <a:r>
              <a:rPr lang="en-US" sz="2200"/>
              <a:t>Data was split into Training (70%) and Testing (30%) with train_test_split from sklearn library in python  </a:t>
            </a:r>
          </a:p>
        </p:txBody>
      </p:sp>
    </p:spTree>
    <p:extLst>
      <p:ext uri="{BB962C8B-B14F-4D97-AF65-F5344CB8AC3E}">
        <p14:creationId xmlns:p14="http://schemas.microsoft.com/office/powerpoint/2010/main" val="62471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7FB5F-CD0A-14F6-148B-84B02137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Training / Model Building 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D120042B-58DB-7136-9B09-8B20BC335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64" r="21534" b="-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7868F-BBC5-AF8D-1D28-3BA39C4C4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Ran the model with default settings and all features (DSDF)</a:t>
            </a:r>
          </a:p>
          <a:p>
            <a:pPr marL="514350" indent="-514350">
              <a:buAutoNum type="arabicPeriod"/>
            </a:pPr>
            <a:r>
              <a:rPr lang="en-US" sz="2200"/>
              <a:t>Ran the model with default settings but selected features (DSSF)</a:t>
            </a:r>
          </a:p>
          <a:p>
            <a:pPr marL="514350" indent="-514350">
              <a:buAutoNum type="arabicPeriod"/>
            </a:pPr>
            <a:r>
              <a:rPr lang="en-US" sz="2200"/>
              <a:t>Ran the model with specific settings and all features (SSDF)</a:t>
            </a:r>
          </a:p>
          <a:p>
            <a:pPr marL="514350" indent="-514350">
              <a:buAutoNum type="arabicPeriod"/>
            </a:pPr>
            <a:r>
              <a:rPr lang="en-US" sz="2200"/>
              <a:t>Ran the model with specific settings and selected features (SSSF)</a:t>
            </a:r>
          </a:p>
        </p:txBody>
      </p:sp>
    </p:spTree>
    <p:extLst>
      <p:ext uri="{BB962C8B-B14F-4D97-AF65-F5344CB8AC3E}">
        <p14:creationId xmlns:p14="http://schemas.microsoft.com/office/powerpoint/2010/main" val="371907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D2B4-91CE-7367-2300-F7D14099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 League Ranks</a:t>
            </a:r>
          </a:p>
        </p:txBody>
      </p:sp>
      <p:pic>
        <p:nvPicPr>
          <p:cNvPr id="1026" name="Picture 2" descr="What Are Rocket League Competitive Ranks? - Rocket League Support">
            <a:extLst>
              <a:ext uri="{FF2B5EF4-FFF2-40B4-BE49-F238E27FC236}">
                <a16:creationId xmlns:a16="http://schemas.microsoft.com/office/drawing/2014/main" id="{F5F593BE-3C33-F966-90DB-90724DACE0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4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ABCB-EBD4-1F26-33A7-6F6FBB17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84121-5569-62A9-07F4-E984F116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758089"/>
            <a:ext cx="6780700" cy="33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ABCB-EBD4-1F26-33A7-6F6FBB17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 Vector Classifier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3C8982-F2BE-0595-7E02-1979316B3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46191"/>
            <a:ext cx="6780700" cy="37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33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ABCB-EBD4-1F26-33A7-6F6FBB17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E0C50D-8593-53F5-DC32-B6FC31AC1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61433"/>
            <a:ext cx="6780700" cy="39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37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24982-C662-7FBF-4ED3-91FC2017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Specific Feature Selection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63C1-AC8B-344A-D78A-01F649CA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Correlation Matrix – a statistical technique used to evaluate the relationship between two variables in a dataset 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Range of Correlation Coefficient Values and the Corresponding Levels of...  | Download Table">
            <a:extLst>
              <a:ext uri="{FF2B5EF4-FFF2-40B4-BE49-F238E27FC236}">
                <a16:creationId xmlns:a16="http://schemas.microsoft.com/office/drawing/2014/main" id="{99014EBD-B28C-DA05-D6AA-D8D7657A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4" y="3359506"/>
            <a:ext cx="11164824" cy="22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249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DDF61-00B6-8322-A781-725573E7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Specific Feature Selection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99713-85E0-269D-5564-10B492D0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Pandas correlation matrix function – corr()</a:t>
            </a:r>
          </a:p>
          <a:p>
            <a:endParaRPr lang="en-US" sz="2200"/>
          </a:p>
          <a:p>
            <a:r>
              <a:rPr lang="en-US" sz="2200"/>
              <a:t>Dropped: </a:t>
            </a:r>
          </a:p>
          <a:p>
            <a:pPr marL="514350" indent="-514350">
              <a:buAutoNum type="arabicPeriod"/>
            </a:pPr>
            <a:r>
              <a:rPr lang="en-US" sz="2200"/>
              <a:t>Goals Per Game </a:t>
            </a:r>
          </a:p>
          <a:p>
            <a:pPr marL="514350" indent="-514350">
              <a:buAutoNum type="arabicPeriod"/>
            </a:pPr>
            <a:r>
              <a:rPr lang="en-US" sz="2200"/>
              <a:t>Shots Per Game </a:t>
            </a:r>
          </a:p>
          <a:p>
            <a:pPr marL="514350" indent="-514350">
              <a:buAutoNum type="arabicPeriod"/>
            </a:pPr>
            <a:r>
              <a:rPr lang="en-US" sz="2200"/>
              <a:t>Saves Per Game </a:t>
            </a:r>
          </a:p>
          <a:p>
            <a:pPr marL="514350" indent="-514350">
              <a:buAutoNum type="arabicPeriod"/>
            </a:pPr>
            <a:r>
              <a:rPr lang="en-US" sz="2200"/>
              <a:t>Shot Accuracy </a:t>
            </a:r>
          </a:p>
          <a:p>
            <a:pPr marL="514350" indent="-514350">
              <a:buAutoNum type="arabicPeriod"/>
            </a:pPr>
            <a:r>
              <a:rPr lang="en-US" sz="2200"/>
              <a:t>Goals/Saves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B74F4-2652-E83B-AE6B-565461A1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365266"/>
            <a:ext cx="4014216" cy="3357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05864-30D9-A134-C84B-2AAC50CA2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533613"/>
            <a:ext cx="3995928" cy="126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0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2A428D-E180-C2DB-763A-07E7D6CE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57" y="643466"/>
            <a:ext cx="48746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3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A8B4C-03D1-1B79-5300-83CB9529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Specific Parameter Selection – Logistic Regression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1A3F-3599-88F8-E6E4-6C0B2BEA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Changed the “C” parameter </a:t>
            </a:r>
          </a:p>
          <a:p>
            <a:pPr>
              <a:buFontTx/>
              <a:buChar char="-"/>
            </a:pPr>
            <a:r>
              <a:rPr lang="en-US" sz="2200"/>
              <a:t>C is the regularization parameter which is a positive integer greater than 0 </a:t>
            </a:r>
          </a:p>
          <a:p>
            <a:pPr>
              <a:buFontTx/>
              <a:buChar char="-"/>
            </a:pPr>
            <a:r>
              <a:rPr lang="en-US" sz="2200"/>
              <a:t>The value will be the inverse of the strength of regularization</a:t>
            </a:r>
          </a:p>
          <a:p>
            <a:pPr>
              <a:buFontTx/>
              <a:buChar char="-"/>
            </a:pPr>
            <a:endParaRPr lang="en-US" sz="2200"/>
          </a:p>
          <a:p>
            <a:pPr marL="0" indent="0">
              <a:buNone/>
            </a:pPr>
            <a:r>
              <a:rPr lang="en-US" sz="2200"/>
              <a:t>- Used a for loop to find which C yields the highest result (1-300)</a:t>
            </a:r>
          </a:p>
        </p:txBody>
      </p:sp>
    </p:spTree>
    <p:extLst>
      <p:ext uri="{BB962C8B-B14F-4D97-AF65-F5344CB8AC3E}">
        <p14:creationId xmlns:p14="http://schemas.microsoft.com/office/powerpoint/2010/main" val="699561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DC016-691B-0BDB-D6BE-BFE460F3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Specific Parameter Selection – Logistic Regression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C374-DE97-5C91-EA29-F0CCCF594C8A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Highest Accuracy: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 value: 13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Accuracy: 0.5015873015873016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7277EF-05FC-7700-F3AC-90AF20769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707" b="1"/>
          <a:stretch/>
        </p:blipFill>
        <p:spPr>
          <a:xfrm>
            <a:off x="6145431" y="640080"/>
            <a:ext cx="536620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6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A8B4C-03D1-1B79-5300-83CB9529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Specific Parameter Selection – SVC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1A3F-3599-88F8-E6E4-6C0B2BEA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Changed the “C” parameter </a:t>
            </a:r>
          </a:p>
          <a:p>
            <a:pPr>
              <a:buFontTx/>
              <a:buChar char="-"/>
            </a:pPr>
            <a:r>
              <a:rPr lang="en-US" sz="2200"/>
              <a:t>C is the regularization parameter which is a positive integer greater than 0 </a:t>
            </a:r>
          </a:p>
          <a:p>
            <a:pPr>
              <a:buFontTx/>
              <a:buChar char="-"/>
            </a:pPr>
            <a:r>
              <a:rPr lang="en-US" sz="2200"/>
              <a:t>The value will be the inverse of the strength of regularization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- Used a for loop to find which C yields the highest result (1-300)</a:t>
            </a:r>
          </a:p>
        </p:txBody>
      </p:sp>
    </p:spTree>
    <p:extLst>
      <p:ext uri="{BB962C8B-B14F-4D97-AF65-F5344CB8AC3E}">
        <p14:creationId xmlns:p14="http://schemas.microsoft.com/office/powerpoint/2010/main" val="2169682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DC016-691B-0BDB-D6BE-BFE460F3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Specific Parameter Selection – SVC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C374-DE97-5C91-EA29-F0CCCF594C8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Highest Accuracy: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 value: 18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Accuracy: 0.5047619047619047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96FDD-B150-C36F-D329-2BA632C20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4" r="13882"/>
          <a:stretch/>
        </p:blipFill>
        <p:spPr>
          <a:xfrm>
            <a:off x="5423066" y="640080"/>
            <a:ext cx="536617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DD147-0698-627D-C76E-F6007DF0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F892C-9F2C-7DCC-1B31-D3CBC284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Statistics of each player are made public on the Rocket League Tracker website: </a:t>
            </a:r>
            <a:r>
              <a:rPr lang="en-US" sz="2200">
                <a:hlinkClick r:id="rId2"/>
              </a:rPr>
              <a:t>https://rocketleague.tracker.network/</a:t>
            </a:r>
            <a:endParaRPr lang="en-US" sz="2200"/>
          </a:p>
          <a:p>
            <a:r>
              <a:rPr lang="en-US" sz="2200"/>
              <a:t>Statistics for any single game mode include: </a:t>
            </a:r>
          </a:p>
          <a:p>
            <a:pPr marL="514350" indent="-514350">
              <a:buAutoNum type="arabicPeriod"/>
            </a:pPr>
            <a:r>
              <a:rPr lang="en-US" sz="2200"/>
              <a:t>Goals/Game</a:t>
            </a:r>
          </a:p>
          <a:p>
            <a:pPr marL="514350" indent="-514350">
              <a:buAutoNum type="arabicPeriod"/>
            </a:pPr>
            <a:r>
              <a:rPr lang="en-US" sz="2200"/>
              <a:t>Shots/Game</a:t>
            </a:r>
          </a:p>
          <a:p>
            <a:pPr marL="514350" indent="-514350">
              <a:buAutoNum type="arabicPeriod"/>
            </a:pPr>
            <a:r>
              <a:rPr lang="en-US" sz="2200"/>
              <a:t>Saves/Game</a:t>
            </a:r>
          </a:p>
          <a:p>
            <a:pPr marL="514350" indent="-514350">
              <a:buAutoNum type="arabicPeriod"/>
            </a:pPr>
            <a:r>
              <a:rPr lang="en-US" sz="2200"/>
              <a:t>Total # Of Matches </a:t>
            </a:r>
          </a:p>
          <a:p>
            <a:pPr marL="514350" indent="-514350">
              <a:buAutoNum type="arabicPeriod"/>
            </a:pPr>
            <a:r>
              <a:rPr lang="en-US" sz="2200"/>
              <a:t>Shot Accuracy</a:t>
            </a:r>
          </a:p>
          <a:p>
            <a:pPr marL="514350" indent="-514350">
              <a:buAutoNum type="arabicPeriod"/>
            </a:pPr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713913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A8B4C-03D1-1B79-5300-83CB9529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Specific Parameter Selection – Random Forest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1A3F-3599-88F8-E6E4-6C0B2BEA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Changed the “n_estimators” parameter </a:t>
            </a:r>
          </a:p>
          <a:p>
            <a:pPr>
              <a:buFontTx/>
              <a:buChar char="-"/>
            </a:pPr>
            <a:r>
              <a:rPr lang="en-US" sz="2200"/>
              <a:t>This value specifies the number of subtrees established in the forest.</a:t>
            </a:r>
          </a:p>
          <a:p>
            <a:pPr>
              <a:buFontTx/>
              <a:buChar char="-"/>
            </a:pPr>
            <a:r>
              <a:rPr lang="en-US" sz="2200"/>
              <a:t>It can have a huge impact on the overall performance 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- Used a for loop to find which n_estimator value yields the highest result (1-200)</a:t>
            </a:r>
          </a:p>
        </p:txBody>
      </p:sp>
    </p:spTree>
    <p:extLst>
      <p:ext uri="{BB962C8B-B14F-4D97-AF65-F5344CB8AC3E}">
        <p14:creationId xmlns:p14="http://schemas.microsoft.com/office/powerpoint/2010/main" val="289464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DC016-691B-0BDB-D6BE-BFE460F3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Specific Parameter Selection – Random Forest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C374-DE97-5C91-EA29-F0CCCF594C8A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Highest Accuracy: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N_estimator value: 135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Accuracy: 0.6126984126984127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B8E80-5C2D-8F2C-D8CD-60403C9A4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02358"/>
            <a:ext cx="5458968" cy="40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86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32A91-90CE-E123-11FB-58D80E04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992634"/>
            <a:ext cx="10909640" cy="1416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2F5C1F-40D2-AAAD-BCD4-116AF518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220254"/>
              </p:ext>
            </p:extLst>
          </p:nvPr>
        </p:nvGraphicFramePr>
        <p:xfrm>
          <a:off x="320040" y="2743200"/>
          <a:ext cx="11548875" cy="3153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816">
                  <a:extLst>
                    <a:ext uri="{9D8B030D-6E8A-4147-A177-3AD203B41FA5}">
                      <a16:colId xmlns:a16="http://schemas.microsoft.com/office/drawing/2014/main" val="2259784997"/>
                    </a:ext>
                  </a:extLst>
                </a:gridCol>
                <a:gridCol w="2548277">
                  <a:extLst>
                    <a:ext uri="{9D8B030D-6E8A-4147-A177-3AD203B41FA5}">
                      <a16:colId xmlns:a16="http://schemas.microsoft.com/office/drawing/2014/main" val="502867731"/>
                    </a:ext>
                  </a:extLst>
                </a:gridCol>
                <a:gridCol w="2420736">
                  <a:extLst>
                    <a:ext uri="{9D8B030D-6E8A-4147-A177-3AD203B41FA5}">
                      <a16:colId xmlns:a16="http://schemas.microsoft.com/office/drawing/2014/main" val="447910694"/>
                    </a:ext>
                  </a:extLst>
                </a:gridCol>
                <a:gridCol w="2341023">
                  <a:extLst>
                    <a:ext uri="{9D8B030D-6E8A-4147-A177-3AD203B41FA5}">
                      <a16:colId xmlns:a16="http://schemas.microsoft.com/office/drawing/2014/main" val="1514866239"/>
                    </a:ext>
                  </a:extLst>
                </a:gridCol>
                <a:gridCol w="2341023">
                  <a:extLst>
                    <a:ext uri="{9D8B030D-6E8A-4147-A177-3AD203B41FA5}">
                      <a16:colId xmlns:a16="http://schemas.microsoft.com/office/drawing/2014/main" val="963824804"/>
                    </a:ext>
                  </a:extLst>
                </a:gridCol>
              </a:tblGrid>
              <a:tr h="521677">
                <a:tc>
                  <a:txBody>
                    <a:bodyPr/>
                    <a:lstStyle/>
                    <a:p>
                      <a:r>
                        <a:rPr lang="en-US" sz="1800"/>
                        <a:t>Model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DSDF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DSSF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SSDF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SSSF</a:t>
                      </a:r>
                    </a:p>
                  </a:txBody>
                  <a:tcPr marL="91830" marR="91830" marT="45915" marB="45915"/>
                </a:tc>
                <a:extLst>
                  <a:ext uri="{0D108BD9-81ED-4DB2-BD59-A6C34878D82A}">
                    <a16:rowId xmlns:a16="http://schemas.microsoft.com/office/drawing/2014/main" val="3822019098"/>
                  </a:ext>
                </a:extLst>
              </a:tr>
              <a:tr h="877365">
                <a:tc>
                  <a:txBody>
                    <a:bodyPr/>
                    <a:lstStyle/>
                    <a:p>
                      <a:r>
                        <a:rPr lang="en-US" sz="1800"/>
                        <a:t>Logistic Regression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0.48253968253968255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0.473015873015873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0.5015873015873016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0.4984126984126984</a:t>
                      </a:r>
                    </a:p>
                  </a:txBody>
                  <a:tcPr marL="91830" marR="91830" marT="45915" marB="45915"/>
                </a:tc>
                <a:extLst>
                  <a:ext uri="{0D108BD9-81ED-4DB2-BD59-A6C34878D82A}">
                    <a16:rowId xmlns:a16="http://schemas.microsoft.com/office/drawing/2014/main" val="2142755900"/>
                  </a:ext>
                </a:extLst>
              </a:tr>
              <a:tr h="877365">
                <a:tc>
                  <a:txBody>
                    <a:bodyPr/>
                    <a:lstStyle/>
                    <a:p>
                      <a:r>
                        <a:rPr lang="en-US" sz="1800"/>
                        <a:t>SVC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0.47619047619047616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0.4793650793650794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0.5047619047619047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0.4984126984126984</a:t>
                      </a:r>
                    </a:p>
                  </a:txBody>
                  <a:tcPr marL="91830" marR="91830" marT="45915" marB="45915"/>
                </a:tc>
                <a:extLst>
                  <a:ext uri="{0D108BD9-81ED-4DB2-BD59-A6C34878D82A}">
                    <a16:rowId xmlns:a16="http://schemas.microsoft.com/office/drawing/2014/main" val="3530555280"/>
                  </a:ext>
                </a:extLst>
              </a:tr>
              <a:tr h="877365">
                <a:tc>
                  <a:txBody>
                    <a:bodyPr/>
                    <a:lstStyle/>
                    <a:p>
                      <a:r>
                        <a:rPr lang="en-US" sz="1800"/>
                        <a:t>Random Forest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0.5555555555555556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0.5619047619047619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0.6126984126984127</a:t>
                      </a:r>
                    </a:p>
                  </a:txBody>
                  <a:tcPr marL="91830" marR="91830" marT="45915" marB="4591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0.6031746031746031</a:t>
                      </a:r>
                    </a:p>
                  </a:txBody>
                  <a:tcPr marL="91830" marR="91830" marT="45915" marB="45915"/>
                </a:tc>
                <a:extLst>
                  <a:ext uri="{0D108BD9-81ED-4DB2-BD59-A6C34878D82A}">
                    <a16:rowId xmlns:a16="http://schemas.microsoft.com/office/drawing/2014/main" val="184689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765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3F3B0-805A-0F5B-E2F4-1BB4F4293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Observations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CA2EF-4443-83F7-7D6C-EEAB66551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Parameter Selection had the largest impact on all three of the models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Default Settings yielded the lowest accuracy </a:t>
            </a:r>
          </a:p>
          <a:p>
            <a:pPr marL="514350" indent="-514350">
              <a:buAutoNum type="arabicPeriod"/>
            </a:pPr>
            <a:r>
              <a:rPr lang="en-US" dirty="0"/>
              <a:t>Random Forest gave the absolute best results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Combination of my parameter selection and feature selection produced worse results compared to just parameter selection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Lifetime results were important in producing higher accuracy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28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E7795-490D-7336-E885-E07E16FA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Analysis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Why are the accuracies so low?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ADBD-38C4-C44D-A656-5ADBA32E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The data that I scraped was not enough </a:t>
            </a:r>
          </a:p>
          <a:p>
            <a:pPr marL="514350" indent="-514350">
              <a:buAutoNum type="arabicPeriod"/>
            </a:pPr>
            <a:r>
              <a:rPr lang="en-US" dirty="0"/>
              <a:t>The data showed very low correlation with the actual rank, so there was little to no indication that it would be able to guess the rank 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87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B404-D190-64BC-B350-4FC271E5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76074-59AF-EF69-1ECA-E6EF04D3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My objective was to determine if we can guess a player’s rank based on the statistics that I successfully scraped and cleaned.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	After running the models, with default settings, selected 	features, specific parameters, and with both selected features 	and parameters, the highest accuracy I got was from Random 	Forest with 0.6 accuracy. </a:t>
            </a:r>
          </a:p>
          <a:p>
            <a:r>
              <a:rPr lang="en-US" dirty="0"/>
              <a:t>Another objective was to determine which features play the most important roles in determining a player’s rank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	After using the correlation matrix, I determined that the highest 	feature correlation resulted from Lifetime Saves which was still a 	“very weak” correlation.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59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C6110-0C1D-2F39-2B44-502D4C75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327858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C5CFD-DDC7-91E2-70E9-D8E94DDB2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96823"/>
            <a:ext cx="11277600" cy="586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9B306-5D0A-2D12-6A6F-B44FC5ED3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82727"/>
            <a:ext cx="11277600" cy="58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5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A4867-E806-6A27-3209-5331B196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202E2-0360-B5E4-DD96-45E0AB3F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Because all these factors influence a player’s rank, the objective of my project is to create a Rocket League rank classifier to determine a player’s rank. </a:t>
            </a:r>
          </a:p>
          <a:p>
            <a:r>
              <a:rPr lang="en-US" sz="2200"/>
              <a:t>All the necessary features can be found on this website and will be used to train the ML models.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03789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F522-BC9A-EF24-3A8B-4AA8009B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BF70-ECAD-58D0-A483-C32745E2B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Rocket League is my favorite game – I play every day with my teammates and try to get a higher rank every time. </a:t>
            </a:r>
          </a:p>
          <a:p>
            <a:r>
              <a:rPr lang="en-US" dirty="0"/>
              <a:t>I want to determine if we can properly classify each player based on these statistics. </a:t>
            </a:r>
          </a:p>
          <a:p>
            <a:r>
              <a:rPr lang="en-US" dirty="0"/>
              <a:t>I want to determine which specific characteristics (statistics) have the strongest influence on how high ranked the player is.</a:t>
            </a:r>
          </a:p>
        </p:txBody>
      </p:sp>
    </p:spTree>
    <p:extLst>
      <p:ext uri="{BB962C8B-B14F-4D97-AF65-F5344CB8AC3E}">
        <p14:creationId xmlns:p14="http://schemas.microsoft.com/office/powerpoint/2010/main" val="28081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8758B-8AE6-0AFC-A906-AF68E46E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Method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94529-F9AA-FE21-9B45-0EFA49C8A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Because there are multiple game modes for Rocket League (1v1, 2v2, 3v3, etc.), I decided to focus on Duel(1v1) mode. </a:t>
            </a:r>
          </a:p>
          <a:p>
            <a:r>
              <a:rPr lang="en-US" sz="2200"/>
              <a:t>Steps for Project: </a:t>
            </a:r>
          </a:p>
          <a:p>
            <a:pPr marL="514350" indent="-514350">
              <a:buAutoNum type="arabicPeriod"/>
            </a:pPr>
            <a:r>
              <a:rPr lang="en-US" sz="2200"/>
              <a:t>Data Collection </a:t>
            </a:r>
          </a:p>
          <a:p>
            <a:pPr marL="514350" indent="-514350">
              <a:buAutoNum type="arabicPeriod"/>
            </a:pPr>
            <a:r>
              <a:rPr lang="en-US" sz="2200"/>
              <a:t>Pre-processing (fixing mistakes in the data) </a:t>
            </a:r>
          </a:p>
          <a:p>
            <a:pPr marL="514350" indent="-514350">
              <a:buAutoNum type="arabicPeriod"/>
            </a:pPr>
            <a:r>
              <a:rPr lang="en-US" sz="2200"/>
              <a:t>Training of the ML models</a:t>
            </a:r>
          </a:p>
          <a:p>
            <a:pPr marL="514350" indent="-514350">
              <a:buAutoNum type="arabicPeriod"/>
            </a:pPr>
            <a:r>
              <a:rPr lang="en-US" sz="2200"/>
              <a:t>Testing </a:t>
            </a:r>
          </a:p>
          <a:p>
            <a:pPr marL="514350" indent="-514350">
              <a:buAutoNum type="arabicPeriod"/>
            </a:pPr>
            <a:endParaRPr lang="en-US" sz="2200"/>
          </a:p>
          <a:p>
            <a:r>
              <a:rPr lang="en-US" sz="2200"/>
              <a:t>All code was be done using Python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29613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6155</TotalTime>
  <Words>1371</Words>
  <Application>Microsoft Office PowerPoint</Application>
  <PresentationFormat>Widescreen</PresentationFormat>
  <Paragraphs>182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 Theme</vt:lpstr>
      <vt:lpstr>Rocket League Rank Classifier</vt:lpstr>
      <vt:lpstr>Introduction</vt:lpstr>
      <vt:lpstr>Rocket League Ranks</vt:lpstr>
      <vt:lpstr>Introduction</vt:lpstr>
      <vt:lpstr>PowerPoint Presentation</vt:lpstr>
      <vt:lpstr>PowerPoint Presentation</vt:lpstr>
      <vt:lpstr>Objective</vt:lpstr>
      <vt:lpstr>Motivation</vt:lpstr>
      <vt:lpstr>Method</vt:lpstr>
      <vt:lpstr>Data Collection (First Draft)</vt:lpstr>
      <vt:lpstr>Problem 1</vt:lpstr>
      <vt:lpstr>PowerPoint Presentation</vt:lpstr>
      <vt:lpstr>PowerPoint Presentation</vt:lpstr>
      <vt:lpstr>PowerPoint Presentation</vt:lpstr>
      <vt:lpstr>PowerPoint Presentation</vt:lpstr>
      <vt:lpstr>Data Collection (Final Draft)</vt:lpstr>
      <vt:lpstr>PowerPoint Presentation</vt:lpstr>
      <vt:lpstr>Data Collection (First Draft)</vt:lpstr>
      <vt:lpstr>Problem 2</vt:lpstr>
      <vt:lpstr>Data Collection (Final Draft)</vt:lpstr>
      <vt:lpstr>PowerPoint Presentation</vt:lpstr>
      <vt:lpstr>Data Collection</vt:lpstr>
      <vt:lpstr>Preprocessing : Cleaning</vt:lpstr>
      <vt:lpstr>Preprocessing : Cleaning</vt:lpstr>
      <vt:lpstr>Preprocessing : Cleaning</vt:lpstr>
      <vt:lpstr>Preprocessing: Combining</vt:lpstr>
      <vt:lpstr>Preprocessing: Combining</vt:lpstr>
      <vt:lpstr>Training / Model Building</vt:lpstr>
      <vt:lpstr>Training / Model Building </vt:lpstr>
      <vt:lpstr>Logistic Regression</vt:lpstr>
      <vt:lpstr>Support Vector Classifier</vt:lpstr>
      <vt:lpstr>Random Forest</vt:lpstr>
      <vt:lpstr>Specific Feature Selection</vt:lpstr>
      <vt:lpstr>Specific Feature Selection</vt:lpstr>
      <vt:lpstr>PowerPoint Presentation</vt:lpstr>
      <vt:lpstr>Specific Parameter Selection – Logistic Regression</vt:lpstr>
      <vt:lpstr>Specific Parameter Selection – Logistic Regression</vt:lpstr>
      <vt:lpstr>Specific Parameter Selection – SVC</vt:lpstr>
      <vt:lpstr>Specific Parameter Selection – SVC</vt:lpstr>
      <vt:lpstr>Specific Parameter Selection – Random Forest</vt:lpstr>
      <vt:lpstr>Specific Parameter Selection – Random Forest</vt:lpstr>
      <vt:lpstr>Results </vt:lpstr>
      <vt:lpstr>Observations</vt:lpstr>
      <vt:lpstr>Analysis Why are the accuracies so low?</vt:lpstr>
      <vt:lpstr>Conclusion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League Rank Classifier</dc:title>
  <dc:creator>Tyler</dc:creator>
  <cp:lastModifiedBy>Tyler</cp:lastModifiedBy>
  <cp:revision>34</cp:revision>
  <dcterms:created xsi:type="dcterms:W3CDTF">2023-05-17T09:13:15Z</dcterms:created>
  <dcterms:modified xsi:type="dcterms:W3CDTF">2023-06-08T05:01:35Z</dcterms:modified>
</cp:coreProperties>
</file>